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2" r:id="rId2"/>
    <p:sldMasterId id="2147483654" r:id="rId3"/>
  </p:sldMasterIdLst>
  <p:notesMasterIdLst>
    <p:notesMasterId r:id="rId6"/>
  </p:notesMasterIdLst>
  <p:sldIdLst>
    <p:sldId id="261" r:id="rId4"/>
    <p:sldId id="263" r:id="rId5"/>
  </p:sldIdLst>
  <p:sldSz cx="7559675" cy="10691813"/>
  <p:notesSz cx="6635750" cy="9767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林 麟太郎" initials="小林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000000"/>
    <a:srgbClr val="A7B793"/>
    <a:srgbClr val="996633"/>
    <a:srgbClr val="E6E6E6"/>
    <a:srgbClr val="ABB09A"/>
    <a:srgbClr val="B2B298"/>
    <a:srgbClr val="9DAD9F"/>
    <a:srgbClr val="67AF28"/>
    <a:srgbClr val="0071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3"/>
    <p:restoredTop sz="96391" autoAdjust="0"/>
  </p:normalViewPr>
  <p:slideViewPr>
    <p:cSldViewPr snapToGrid="0" snapToObjects="1">
      <p:cViewPr>
        <p:scale>
          <a:sx n="100" d="100"/>
          <a:sy n="100" d="100"/>
        </p:scale>
        <p:origin x="1766" y="58"/>
      </p:cViewPr>
      <p:guideLst>
        <p:guide orient="horz" pos="3367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3" d="100"/>
          <a:sy n="153" d="100"/>
        </p:scale>
        <p:origin x="37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75492" cy="490091"/>
          </a:xfrm>
          <a:prstGeom prst="rect">
            <a:avLst/>
          </a:prstGeom>
        </p:spPr>
        <p:txBody>
          <a:bodyPr vert="horz" lIns="91431" tIns="45717" rIns="91431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58723" y="3"/>
            <a:ext cx="2875492" cy="490091"/>
          </a:xfrm>
          <a:prstGeom prst="rect">
            <a:avLst/>
          </a:prstGeom>
        </p:spPr>
        <p:txBody>
          <a:bodyPr vert="horz" lIns="91431" tIns="45717" rIns="91431" bIns="45717" rtlCol="0"/>
          <a:lstStyle>
            <a:lvl1pPr algn="r">
              <a:defRPr sz="1200"/>
            </a:lvl1pPr>
          </a:lstStyle>
          <a:p>
            <a:fld id="{EFDF23AA-BDED-6748-8FB1-D76B428F0567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52650" y="1220788"/>
            <a:ext cx="2330450" cy="3297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7" rIns="91431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3575" y="4700796"/>
            <a:ext cx="5308600" cy="3846106"/>
          </a:xfrm>
          <a:prstGeom prst="rect">
            <a:avLst/>
          </a:prstGeom>
        </p:spPr>
        <p:txBody>
          <a:bodyPr vert="horz" lIns="91431" tIns="45717" rIns="91431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77799"/>
            <a:ext cx="2875492" cy="490090"/>
          </a:xfrm>
          <a:prstGeom prst="rect">
            <a:avLst/>
          </a:prstGeom>
        </p:spPr>
        <p:txBody>
          <a:bodyPr vert="horz" lIns="91431" tIns="45717" rIns="91431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58723" y="9277799"/>
            <a:ext cx="2875492" cy="490090"/>
          </a:xfrm>
          <a:prstGeom prst="rect">
            <a:avLst/>
          </a:prstGeom>
        </p:spPr>
        <p:txBody>
          <a:bodyPr vert="horz" lIns="91431" tIns="45717" rIns="91431" bIns="45717" rtlCol="0" anchor="b"/>
          <a:lstStyle>
            <a:lvl1pPr algn="r">
              <a:defRPr sz="1200"/>
            </a:lvl1pPr>
          </a:lstStyle>
          <a:p>
            <a:fld id="{1940522E-35FC-C343-BD16-C7546671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ECFB137-335C-F544-B40B-3F86982A1C5C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93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B137-335C-F544-B40B-3F86982A1C5C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385903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1"/>
            <a:ext cx="7559675" cy="190499"/>
          </a:xfrm>
          <a:prstGeom prst="rect">
            <a:avLst/>
          </a:prstGeom>
        </p:spPr>
      </p:pic>
      <p:pic>
        <p:nvPicPr>
          <p:cNvPr id="6" name="Picture 82" descr="https://dl.boxcloud.com/api/2.0/internal_files/481522477109/versions/509743873109/representations/png_paged_2048x2048/content/1.png?access_token=1!fwVTNxUS7RsmQcgFgrYoVpbrA4T8uL1YDyfdxeCZF46i5mK7i8HaBni5tcIB6Ni2Zk4cWosO3Khddy9uMupaYMZnRohF7gRYWV16TvrS-5_y9XdcWJrr13C25WZtBgajUqVAFcWFzOZ2-aYr7Hitz7nh0CmRrfu69ExWP40DNPNyG1rryydS5ts2_5M_8c3Yl8qfSh2ExtllAAKS2QpuvQ0pgxl4GKrzwio_ZEP0cKs4X8FY6hFxsB_cBy2KGBlpiTBrfmKFT5QDBk6zdlmNPdMmgBvcg8-rd5em1TdKGKdW_lPBmXRTc0sYVpJ0U4iD-_0frI7H5AtEESSSdquT7uoYJcz1AbO3jE9B5aSnEhu7f84osz_QfFqLsCGiieS-93Ra-ib1pOZFTZJEL1Hc1y4vfyoVVeqssXO_bBTODi5cw1HvYNwkZ8JMXoPmvGwUJ9Ash96bTMbJQazSc0sCydKctPWlpz2gccI-9YpmPf0UnQYeUwCeNezOFoBabqFiNtnbpcqEiADGbz8Z_Bhi8ztv-qXk5YQMG6SJRsKnl4JNBr2v7DGqetQptpiBlf35Rw..&amp;box_client_name=box-content-preview&amp;box_client_version=2.21.0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73" y="279400"/>
            <a:ext cx="1901126" cy="47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38335" y="1839327"/>
            <a:ext cx="687243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40671" y="327585"/>
            <a:ext cx="1357712" cy="53397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75737"/>
            <a:ext cx="7559675" cy="1747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72906" y="4639810"/>
            <a:ext cx="2181089" cy="8577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izkoryu@tokyo-cci.or.jp" TargetMode="External"/><Relationship Id="rId2" Type="http://schemas.openxmlformats.org/officeDocument/2006/relationships/hyperlink" Target="mailto:takikawa@okazakicci.or.j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138262" y="5113337"/>
            <a:ext cx="7260741" cy="5432256"/>
          </a:xfrm>
          <a:prstGeom prst="rect">
            <a:avLst/>
          </a:prstGeom>
          <a:ln>
            <a:solidFill>
              <a:srgbClr val="666633"/>
            </a:solidFill>
          </a:ln>
        </p:spPr>
        <p:txBody>
          <a:bodyPr wrap="square">
            <a:spAutoFit/>
          </a:bodyPr>
          <a:lstStyle/>
          <a:p>
            <a:endParaRPr lang="en-US" altLang="ja-JP" sz="1700" b="1" dirty="0"/>
          </a:p>
          <a:p>
            <a:endParaRPr lang="en-US" altLang="ja-JP" sz="1000" b="1" dirty="0"/>
          </a:p>
          <a:p>
            <a:r>
              <a:rPr lang="ja-JP" altLang="en-US" sz="1600" b="1" dirty="0"/>
              <a:t>●募集商品イメージ</a:t>
            </a:r>
            <a:endParaRPr lang="en-US" altLang="ja-JP" sz="1600" b="1" dirty="0"/>
          </a:p>
          <a:p>
            <a:r>
              <a:rPr lang="ja-JP" altLang="en-US" sz="1400" dirty="0"/>
              <a:t>　・栗、ナッツ、餡子を使ったスイーツ</a:t>
            </a:r>
          </a:p>
          <a:p>
            <a:r>
              <a:rPr lang="ja-JP" altLang="en-US" sz="1400" dirty="0"/>
              <a:t>　・インスタ映え、しずる感を全面に出した食品</a:t>
            </a:r>
          </a:p>
          <a:p>
            <a:r>
              <a:rPr lang="ja-JP" altLang="en-US" sz="1400" dirty="0"/>
              <a:t>　・製造、職人技にこだわった希少性の食品</a:t>
            </a:r>
          </a:p>
          <a:p>
            <a:r>
              <a:rPr lang="ja-JP" altLang="en-US" sz="1400" dirty="0"/>
              <a:t>　・カレーやスープ、冷凍米飯など、簡単料理で簡便性の高い総菜</a:t>
            </a:r>
          </a:p>
          <a:p>
            <a:r>
              <a:rPr lang="ja-JP" altLang="en-US" sz="1400" dirty="0"/>
              <a:t>　・母の日やクリスマス等、イベントに合わせたシーズナル商品</a:t>
            </a:r>
            <a:endParaRPr lang="en-US" altLang="ja-JP" sz="600" dirty="0">
              <a:solidFill>
                <a:prstClr val="black"/>
              </a:solidFill>
            </a:endParaRPr>
          </a:p>
          <a:p>
            <a:endParaRPr lang="en-US" altLang="ja-JP" sz="600" dirty="0">
              <a:solidFill>
                <a:prstClr val="black"/>
              </a:solidFill>
            </a:endParaRPr>
          </a:p>
          <a:p>
            <a:pPr lvl="0"/>
            <a:endParaRPr lang="en-US" altLang="ja-JP" sz="600" dirty="0">
              <a:solidFill>
                <a:prstClr val="black"/>
              </a:solidFill>
            </a:endParaRPr>
          </a:p>
          <a:p>
            <a:r>
              <a:rPr lang="ja-JP" altLang="en-US" sz="1600" b="1" dirty="0"/>
              <a:t>●購入者・ターゲット層</a:t>
            </a:r>
            <a:endParaRPr lang="en-US" altLang="ja-JP" sz="1600" b="1" dirty="0"/>
          </a:p>
          <a:p>
            <a:r>
              <a:rPr lang="ja-JP" altLang="en-US" sz="1400" dirty="0"/>
              <a:t>　➀</a:t>
            </a:r>
            <a:r>
              <a:rPr lang="en-US" altLang="ja-JP" sz="1400" dirty="0"/>
              <a:t>30</a:t>
            </a:r>
            <a:r>
              <a:rPr lang="ja-JP" altLang="en-US" sz="1400" dirty="0"/>
              <a:t>～</a:t>
            </a:r>
            <a:r>
              <a:rPr lang="en-US" altLang="ja-JP" sz="1400" dirty="0"/>
              <a:t>60</a:t>
            </a:r>
            <a:r>
              <a:rPr lang="ja-JP" altLang="en-US" sz="1400" dirty="0"/>
              <a:t>代女性</a:t>
            </a:r>
          </a:p>
          <a:p>
            <a:r>
              <a:rPr lang="ja-JP" altLang="en-US" sz="1400" dirty="0"/>
              <a:t>　　流行りやビジュアルに敏感な方</a:t>
            </a:r>
          </a:p>
          <a:p>
            <a:r>
              <a:rPr lang="ja-JP" altLang="en-US" sz="1400" dirty="0"/>
              <a:t>　➁</a:t>
            </a:r>
            <a:r>
              <a:rPr lang="en-US" altLang="ja-JP" sz="1400" dirty="0"/>
              <a:t>50</a:t>
            </a:r>
            <a:r>
              <a:rPr lang="ja-JP" altLang="en-US" sz="1400" dirty="0"/>
              <a:t>～</a:t>
            </a:r>
            <a:r>
              <a:rPr lang="en-US" altLang="ja-JP" sz="1400" dirty="0"/>
              <a:t>70</a:t>
            </a:r>
            <a:r>
              <a:rPr lang="ja-JP" altLang="en-US" sz="1400" dirty="0"/>
              <a:t>代男性</a:t>
            </a:r>
          </a:p>
          <a:p>
            <a:r>
              <a:rPr lang="ja-JP" altLang="en-US" sz="1400" dirty="0"/>
              <a:t>　　商品だけでなく、その背景にあるものや</a:t>
            </a:r>
            <a:endParaRPr lang="en-US" altLang="ja-JP" sz="1400" dirty="0"/>
          </a:p>
          <a:p>
            <a:r>
              <a:rPr lang="ja-JP" altLang="en-US" sz="1400" dirty="0"/>
              <a:t>　　モノづくりに興味のある方</a:t>
            </a:r>
          </a:p>
          <a:p>
            <a:r>
              <a:rPr lang="ja-JP" altLang="en-US" sz="1200" b="1" dirty="0">
                <a:latin typeface="+mn-ea"/>
              </a:rPr>
              <a:t>　</a:t>
            </a:r>
            <a:r>
              <a:rPr lang="en-US" altLang="ja-JP" sz="1200" b="1" dirty="0">
                <a:solidFill>
                  <a:srgbClr val="0070C0"/>
                </a:solidFill>
                <a:latin typeface="+mn-ea"/>
              </a:rPr>
              <a:t>※</a:t>
            </a:r>
            <a:r>
              <a:rPr lang="ja-JP" altLang="en-US" sz="1200" b="1" u="sng" dirty="0">
                <a:solidFill>
                  <a:srgbClr val="0070C0"/>
                </a:solidFill>
                <a:latin typeface="+mn-ea"/>
              </a:rPr>
              <a:t>右</a:t>
            </a:r>
            <a:r>
              <a:rPr lang="en-US" altLang="ja-JP" sz="1200" b="1" u="sng" dirty="0">
                <a:solidFill>
                  <a:srgbClr val="0070C0"/>
                </a:solidFill>
                <a:latin typeface="+mn-ea"/>
              </a:rPr>
              <a:t>QR</a:t>
            </a:r>
            <a:r>
              <a:rPr lang="ja-JP" altLang="en-US" sz="1200" b="1" u="sng" dirty="0">
                <a:solidFill>
                  <a:srgbClr val="0070C0"/>
                </a:solidFill>
                <a:latin typeface="+mn-ea"/>
              </a:rPr>
              <a:t>コード（セレクトショップサイト）から</a:t>
            </a:r>
          </a:p>
          <a:p>
            <a:r>
              <a:rPr lang="ja-JP" altLang="en-US" sz="1200" b="1" dirty="0">
                <a:solidFill>
                  <a:srgbClr val="0070C0"/>
                </a:solidFill>
                <a:latin typeface="+mn-ea"/>
              </a:rPr>
              <a:t>　　</a:t>
            </a:r>
            <a:r>
              <a:rPr lang="ja-JP" altLang="en-US" sz="1200" b="1" u="sng" dirty="0">
                <a:solidFill>
                  <a:srgbClr val="0070C0"/>
                </a:solidFill>
                <a:latin typeface="+mn-ea"/>
              </a:rPr>
              <a:t>掲載商品のイメージを必ず確認の上、ご応募ください。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lvl="0"/>
            <a:endParaRPr lang="en-US" altLang="ja-JP" sz="600" dirty="0">
              <a:solidFill>
                <a:prstClr val="black"/>
              </a:solidFill>
            </a:endParaRPr>
          </a:p>
          <a:p>
            <a:pPr lvl="0"/>
            <a:endParaRPr lang="en-US" altLang="ja-JP" sz="600" dirty="0">
              <a:solidFill>
                <a:prstClr val="black"/>
              </a:solidFill>
            </a:endParaRPr>
          </a:p>
          <a:p>
            <a:pPr lvl="0"/>
            <a:r>
              <a:rPr lang="ja-JP" altLang="en-US" sz="1600" b="1" dirty="0">
                <a:solidFill>
                  <a:prstClr val="black"/>
                </a:solidFill>
              </a:rPr>
              <a:t>●条件面</a:t>
            </a:r>
            <a:endParaRPr lang="en-US" altLang="ja-JP" sz="1600" b="1" dirty="0">
              <a:solidFill>
                <a:prstClr val="black"/>
              </a:solidFill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</a:rPr>
              <a:t>・直取引、個別宅配（メーカー直送）</a:t>
            </a:r>
            <a:r>
              <a:rPr lang="en-US" altLang="ja-JP" sz="1400" dirty="0">
                <a:solidFill>
                  <a:prstClr val="black"/>
                </a:solidFill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</a:rPr>
              <a:t>送料はリンベル社負担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>
                <a:solidFill>
                  <a:prstClr val="black"/>
                </a:solidFill>
              </a:rPr>
              <a:t>・賞味期間４日以上、リードタイム５日以内の商品</a:t>
            </a:r>
          </a:p>
          <a:p>
            <a:pPr lvl="0"/>
            <a:r>
              <a:rPr lang="ja-JP" altLang="en-US" sz="1400" dirty="0">
                <a:solidFill>
                  <a:prstClr val="black"/>
                </a:solidFill>
              </a:rPr>
              <a:t>・月</a:t>
            </a:r>
            <a:r>
              <a:rPr lang="en-US" altLang="ja-JP" sz="1400" dirty="0">
                <a:solidFill>
                  <a:prstClr val="black"/>
                </a:solidFill>
              </a:rPr>
              <a:t>200</a:t>
            </a:r>
            <a:r>
              <a:rPr lang="ja-JP" altLang="en-US" sz="1400" dirty="0">
                <a:solidFill>
                  <a:prstClr val="black"/>
                </a:solidFill>
              </a:rPr>
              <a:t>セット以上出荷可能な商品</a:t>
            </a:r>
          </a:p>
          <a:p>
            <a:pPr lvl="0"/>
            <a:endParaRPr lang="en-US" altLang="ja-JP" sz="600" dirty="0">
              <a:solidFill>
                <a:prstClr val="black"/>
              </a:solidFill>
            </a:endParaRPr>
          </a:p>
          <a:p>
            <a:pPr lvl="0"/>
            <a:r>
              <a:rPr lang="en-US" altLang="ja-JP" sz="1200" dirty="0">
                <a:solidFill>
                  <a:prstClr val="black"/>
                </a:solidFill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</a:rPr>
              <a:t>今回の募集媒体については、掲載時に商品撮影が発生する場合、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　サンプル提供のご協力のみ頂いております</a:t>
            </a:r>
            <a:endParaRPr lang="en-US" altLang="ja-JP" sz="1200" dirty="0">
              <a:solidFill>
                <a:prstClr val="black"/>
              </a:solidFill>
            </a:endParaRPr>
          </a:p>
          <a:p>
            <a:pPr lvl="0"/>
            <a:r>
              <a:rPr lang="en-US" altLang="ja-JP" sz="1200" dirty="0">
                <a:solidFill>
                  <a:prstClr val="black"/>
                </a:solidFill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</a:rPr>
              <a:t>食品表示の徹底やＰＬ保険加入も重要な項目となります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38592" y="1920223"/>
            <a:ext cx="7060221" cy="1222839"/>
          </a:xfrm>
          <a:prstGeom prst="roundRect">
            <a:avLst/>
          </a:prstGeom>
          <a:solidFill>
            <a:srgbClr val="C3A6DE"/>
          </a:solidFill>
          <a:ln>
            <a:solidFill>
              <a:srgbClr val="66663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191914" y="3249811"/>
            <a:ext cx="7252412" cy="887298"/>
            <a:chOff x="306202" y="2855882"/>
            <a:chExt cx="8257578" cy="887298"/>
          </a:xfrm>
        </p:grpSpPr>
        <p:sp>
          <p:nvSpPr>
            <p:cNvPr id="14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3343070"/>
              <a:ext cx="825757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rgbClr val="666633"/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会　　場</a:t>
              </a:r>
              <a:r>
                <a:rPr lang="ja-JP" altLang="en-US" sz="2000" dirty="0">
                  <a:solidFill>
                    <a:srgbClr val="666633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dirty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dirty="0">
                  <a:latin typeface="+mj-ea"/>
                  <a:ea typeface="+mj-ea"/>
                  <a:cs typeface="メイリオ" panose="020B0604030504040204" pitchFamily="34" charset="-128"/>
                </a:rPr>
                <a:t>東京商工会議所</a:t>
              </a:r>
              <a:r>
                <a:rPr lang="ja-JP" altLang="en-US" sz="1600" dirty="0">
                  <a:latin typeface="+mj-ea"/>
                  <a:ea typeface="+mj-ea"/>
                  <a:cs typeface="メイリオ" panose="020B0604030504040204" pitchFamily="34" charset="-128"/>
                </a:rPr>
                <a:t>（</a:t>
              </a:r>
              <a:r>
                <a:rPr lang="en-US" altLang="ja-JP" sz="1600" dirty="0" err="1">
                  <a:latin typeface="+mj-ea"/>
                  <a:ea typeface="+mj-ea"/>
                  <a:cs typeface="メイリオ" panose="020B0604030504040204" pitchFamily="34" charset="-128"/>
                </a:rPr>
                <a:t>Hall&amp;Conference</a:t>
              </a:r>
              <a:r>
                <a:rPr lang="en-US" altLang="ja-JP" sz="1600" dirty="0">
                  <a:latin typeface="+mj-ea"/>
                  <a:ea typeface="+mj-ea"/>
                  <a:cs typeface="メイリオ" panose="020B0604030504040204" pitchFamily="34" charset="-128"/>
                </a:rPr>
                <a:t> Room</a:t>
              </a:r>
              <a:r>
                <a:rPr lang="ja-JP" altLang="en-US" sz="1600" dirty="0">
                  <a:latin typeface="+mj-ea"/>
                  <a:ea typeface="+mj-ea"/>
                  <a:cs typeface="メイリオ" panose="020B0604030504040204" pitchFamily="34" charset="-128"/>
                </a:rPr>
                <a:t>）</a:t>
              </a:r>
              <a:r>
                <a:rPr lang="en-US" altLang="ja-JP" sz="1400" dirty="0">
                  <a:latin typeface="+mj-ea"/>
                  <a:ea typeface="+mj-ea"/>
                  <a:cs typeface="メイリオ" panose="020B0604030504040204" pitchFamily="34" charset="-128"/>
                </a:rPr>
                <a:t>※</a:t>
              </a:r>
              <a:r>
                <a:rPr lang="ja-JP" altLang="en-US" sz="1400" dirty="0">
                  <a:latin typeface="+mj-ea"/>
                  <a:ea typeface="+mj-ea"/>
                  <a:cs typeface="メイリオ" panose="020B0604030504040204" pitchFamily="34" charset="-128"/>
                </a:rPr>
                <a:t>対面式商談</a:t>
              </a:r>
              <a:endParaRPr lang="en-US" altLang="ja-JP" sz="1400" dirty="0">
                <a:latin typeface="+mj-ea"/>
                <a:ea typeface="+mj-ea"/>
                <a:cs typeface="メイリオ" panose="020B0604030504040204" pitchFamily="34" charset="-128"/>
              </a:endParaRPr>
            </a:p>
          </p:txBody>
        </p:sp>
        <p:sp>
          <p:nvSpPr>
            <p:cNvPr id="25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2855882"/>
              <a:ext cx="7898369" cy="58477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rgbClr val="666633"/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開催日時</a:t>
              </a:r>
              <a:r>
                <a:rPr lang="ja-JP" altLang="en-US" sz="2000" b="1" dirty="0">
                  <a:latin typeface="+mj-ea"/>
                  <a:ea typeface="+mj-ea"/>
                  <a:cs typeface="メイリオ" panose="020B0604030504040204" pitchFamily="34" charset="-128"/>
                </a:rPr>
                <a:t>　</a:t>
              </a:r>
              <a:r>
                <a:rPr lang="ja-JP" altLang="en-US" sz="20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 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2024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年</a:t>
              </a:r>
              <a:r>
                <a:rPr lang="en-US" altLang="ja-JP" dirty="0">
                  <a:latin typeface="+mn-ea"/>
                  <a:ea typeface="+mn-ea"/>
                  <a:cs typeface="メイリオ" panose="020B0604030504040204" pitchFamily="34" charset="-128"/>
                </a:rPr>
                <a:t>4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月</a:t>
              </a:r>
              <a:r>
                <a:rPr lang="en-US" altLang="ja-JP" dirty="0">
                  <a:latin typeface="+mn-ea"/>
                  <a:ea typeface="+mn-ea"/>
                  <a:cs typeface="メイリオ" panose="020B0604030504040204" pitchFamily="34" charset="-128"/>
                </a:rPr>
                <a:t>16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日（火）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～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17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304734" y="1803117"/>
            <a:ext cx="395066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kumimoji="1" lang="en-US" altLang="ja-JP" sz="1200" b="1" dirty="0">
              <a:latin typeface="+mj-ea"/>
              <a:ea typeface="+mj-ea"/>
            </a:endParaRPr>
          </a:p>
          <a:p>
            <a:r>
              <a:rPr kumimoji="1" lang="ja-JP" altLang="en-US" sz="1200" b="1" dirty="0">
                <a:latin typeface="+mj-ea"/>
                <a:ea typeface="+mj-ea"/>
              </a:rPr>
              <a:t>リンベル</a:t>
            </a:r>
            <a:r>
              <a:rPr kumimoji="1" lang="en-US" altLang="ja-JP" sz="1200" b="1" dirty="0">
                <a:latin typeface="+mj-ea"/>
                <a:ea typeface="+mj-ea"/>
              </a:rPr>
              <a:t>(</a:t>
            </a:r>
            <a:r>
              <a:rPr kumimoji="1" lang="ja-JP" altLang="en-US" sz="1200" b="1" dirty="0">
                <a:latin typeface="+mj-ea"/>
                <a:ea typeface="+mj-ea"/>
              </a:rPr>
              <a:t>株</a:t>
            </a:r>
            <a:r>
              <a:rPr kumimoji="1" lang="en-US" altLang="ja-JP" sz="1200" b="1" dirty="0">
                <a:latin typeface="+mj-ea"/>
                <a:ea typeface="+mj-ea"/>
              </a:rPr>
              <a:t>) </a:t>
            </a:r>
            <a:r>
              <a:rPr kumimoji="1" lang="ja-JP" altLang="en-US" sz="1200" dirty="0">
                <a:latin typeface="+mj-ea"/>
                <a:ea typeface="+mj-ea"/>
              </a:rPr>
              <a:t>について</a:t>
            </a:r>
            <a:r>
              <a:rPr kumimoji="1" lang="en-US" altLang="ja-JP" sz="1200" dirty="0">
                <a:latin typeface="+mj-ea"/>
                <a:ea typeface="+mj-ea"/>
              </a:rPr>
              <a:t>…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361812" y="2218306"/>
            <a:ext cx="6792441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1200" dirty="0">
                <a:latin typeface="+mj-ea"/>
                <a:ea typeface="+mj-ea"/>
              </a:rPr>
              <a:t>カタログギフトの企画・制作・販売を行うカタログギフト業界のリーディングカンパニーです。カタログギフトで培ったノウハウを結集し、通信販売や雑誌内通信販売タイアップも実施しております（小学館や婦人画報のお取り寄せ通販など）</a:t>
            </a:r>
            <a:endParaRPr lang="en-US" altLang="ja-JP" sz="1200" dirty="0">
              <a:latin typeface="+mj-ea"/>
              <a:ea typeface="+mj-ea"/>
            </a:endParaRPr>
          </a:p>
          <a:p>
            <a:pPr>
              <a:spcBef>
                <a:spcPts val="600"/>
              </a:spcBef>
            </a:pPr>
            <a:r>
              <a:rPr lang="ja-JP" altLang="en-US" sz="1200" b="1" dirty="0">
                <a:solidFill>
                  <a:srgbClr val="333333"/>
                </a:solidFill>
                <a:latin typeface="+mj-ea"/>
                <a:ea typeface="+mj-ea"/>
              </a:rPr>
              <a:t>ギフト承り件数：年間</a:t>
            </a:r>
            <a:r>
              <a:rPr lang="en-US" altLang="ja-JP" sz="1200" b="1" dirty="0">
                <a:solidFill>
                  <a:srgbClr val="333333"/>
                </a:solidFill>
                <a:latin typeface="+mj-ea"/>
                <a:ea typeface="+mj-ea"/>
              </a:rPr>
              <a:t>950</a:t>
            </a:r>
            <a:r>
              <a:rPr lang="ja-JP" altLang="en-US" sz="1200" b="1" dirty="0">
                <a:solidFill>
                  <a:srgbClr val="333333"/>
                </a:solidFill>
                <a:latin typeface="+mj-ea"/>
                <a:ea typeface="+mj-ea"/>
              </a:rPr>
              <a:t>万件　年間売上：</a:t>
            </a:r>
            <a:r>
              <a:rPr lang="en-US" altLang="ja-JP" sz="1200" b="1" dirty="0">
                <a:solidFill>
                  <a:srgbClr val="333333"/>
                </a:solidFill>
                <a:latin typeface="+mj-ea"/>
                <a:ea typeface="+mj-ea"/>
              </a:rPr>
              <a:t>868</a:t>
            </a:r>
            <a:r>
              <a:rPr lang="ja-JP" altLang="en-US" sz="1200" b="1" dirty="0">
                <a:solidFill>
                  <a:srgbClr val="333333"/>
                </a:solidFill>
                <a:latin typeface="+mj-ea"/>
                <a:ea typeface="+mj-ea"/>
              </a:rPr>
              <a:t>億円（</a:t>
            </a:r>
            <a:r>
              <a:rPr lang="en-US" altLang="ja-JP" sz="1200" b="1" dirty="0">
                <a:solidFill>
                  <a:srgbClr val="333333"/>
                </a:solidFill>
                <a:latin typeface="+mj-ea"/>
                <a:ea typeface="+mj-ea"/>
              </a:rPr>
              <a:t>2023</a:t>
            </a:r>
            <a:r>
              <a:rPr lang="ja-JP" altLang="en-US" sz="1200" b="1" dirty="0">
                <a:solidFill>
                  <a:srgbClr val="333333"/>
                </a:solidFill>
                <a:latin typeface="+mj-ea"/>
                <a:ea typeface="+mj-ea"/>
              </a:rPr>
              <a:t>年</a:t>
            </a:r>
            <a:r>
              <a:rPr lang="en-US" altLang="ja-JP" sz="1200" b="1" dirty="0">
                <a:solidFill>
                  <a:srgbClr val="333333"/>
                </a:solidFill>
                <a:latin typeface="+mj-ea"/>
                <a:ea typeface="+mj-ea"/>
              </a:rPr>
              <a:t>2</a:t>
            </a:r>
            <a:r>
              <a:rPr lang="ja-JP" altLang="en-US" sz="1200" b="1" dirty="0">
                <a:solidFill>
                  <a:srgbClr val="333333"/>
                </a:solidFill>
                <a:latin typeface="+mj-ea"/>
                <a:ea typeface="+mj-ea"/>
              </a:rPr>
              <a:t>月期）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76954" y="327632"/>
            <a:ext cx="3642467" cy="510778"/>
          </a:xfrm>
          <a:prstGeom prst="roundRect">
            <a:avLst/>
          </a:prstGeom>
          <a:ln w="28575">
            <a:solidFill>
              <a:srgbClr val="6666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食品</a:t>
            </a:r>
            <a:r>
              <a:rPr kumimoji="1" lang="ja-JP" altLang="en-US" sz="2400" b="1" dirty="0"/>
              <a:t>サプライヤー募集！</a:t>
            </a:r>
          </a:p>
        </p:txBody>
      </p:sp>
      <p:sp>
        <p:nvSpPr>
          <p:cNvPr id="22" name="正方形/長方形 21"/>
          <p:cNvSpPr/>
          <p:nvPr/>
        </p:nvSpPr>
        <p:spPr bwMode="white">
          <a:xfrm>
            <a:off x="301577" y="883180"/>
            <a:ext cx="3585018" cy="4635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東商バイヤーズミーティング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 bwMode="white">
          <a:xfrm>
            <a:off x="-233138" y="1107193"/>
            <a:ext cx="6936928" cy="1031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　リンベル</a:t>
            </a: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との個別商談会</a:t>
            </a:r>
            <a:endParaRPr lang="ja-JP" alt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endPos="0" dist="50800" dir="5400000" sy="-100000" algn="bl" rotWithShape="0"/>
              </a:effectLst>
              <a:latin typeface="+mn-ea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1750937" y="4290934"/>
            <a:ext cx="5675689" cy="736182"/>
            <a:chOff x="-158132" y="4943397"/>
            <a:chExt cx="7574055" cy="736182"/>
          </a:xfrm>
        </p:grpSpPr>
        <p:sp>
          <p:nvSpPr>
            <p:cNvPr id="7" name="正方形/長方形 6"/>
            <p:cNvSpPr/>
            <p:nvPr/>
          </p:nvSpPr>
          <p:spPr>
            <a:xfrm>
              <a:off x="-158132" y="4943397"/>
              <a:ext cx="757405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000" b="1" dirty="0">
                  <a:latin typeface="+mn-ea"/>
                </a:rPr>
                <a:t>　 </a:t>
              </a:r>
              <a:r>
                <a:rPr lang="ja-JP" altLang="en-US" sz="2400" b="1" dirty="0">
                  <a:latin typeface="+mn-ea"/>
                </a:rPr>
                <a:t>食品全般</a:t>
              </a:r>
              <a:r>
                <a:rPr lang="ja-JP" altLang="ja-JP" sz="1800" b="1" dirty="0">
                  <a:effectLst/>
                  <a:latin typeface="+mn-ea"/>
                  <a:cs typeface="Times New Roman" panose="02020603050405020304" pitchFamily="18" charset="0"/>
                </a:rPr>
                <a:t>（</a:t>
              </a:r>
              <a:r>
                <a:rPr lang="ja-JP" altLang="en-US" sz="1800" b="1" dirty="0">
                  <a:effectLst/>
                  <a:latin typeface="+mn-ea"/>
                  <a:cs typeface="Times New Roman" panose="02020603050405020304" pitchFamily="18" charset="0"/>
                </a:rPr>
                <a:t>特に </a:t>
              </a:r>
              <a:r>
                <a:rPr lang="ja-JP" altLang="ja-JP" sz="1800" b="1" dirty="0">
                  <a:effectLst/>
                  <a:latin typeface="+mn-ea"/>
                  <a:cs typeface="Times New Roman" panose="02020603050405020304" pitchFamily="18" charset="0"/>
                </a:rPr>
                <a:t>スイーツ、総菜、季節商品）</a:t>
              </a:r>
              <a:endParaRPr lang="ja-JP" altLang="en-US" sz="1050" b="1" dirty="0">
                <a:latin typeface="+mn-ea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353005" y="5371802"/>
              <a:ext cx="6943492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400" b="1" dirty="0"/>
                <a:t>※ GMS</a:t>
              </a:r>
              <a:r>
                <a:rPr lang="ja-JP" altLang="en-US" sz="1400" b="1" dirty="0"/>
                <a:t>等で幅広く流通している商品は除く。パーソナルギフト</a:t>
              </a:r>
              <a:endParaRPr lang="en-US" altLang="ja-JP" sz="1400" b="1" dirty="0"/>
            </a:p>
          </p:txBody>
        </p:sp>
      </p:grpSp>
      <p:sp>
        <p:nvSpPr>
          <p:cNvPr id="11" name="正方形/長方形 10"/>
          <p:cNvSpPr/>
          <p:nvPr/>
        </p:nvSpPr>
        <p:spPr>
          <a:xfrm>
            <a:off x="138262" y="4215195"/>
            <a:ext cx="7252412" cy="831282"/>
          </a:xfrm>
          <a:prstGeom prst="rect">
            <a:avLst/>
          </a:prstGeom>
          <a:noFill/>
          <a:ln>
            <a:solidFill>
              <a:srgbClr val="66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4764258" y="8517228"/>
            <a:ext cx="211414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900" b="0" i="0" dirty="0">
                <a:solidFill>
                  <a:srgbClr val="000000"/>
                </a:solidFill>
                <a:effectLst/>
                <a:latin typeface="+mj-ea"/>
                <a:ea typeface="+mj-ea"/>
              </a:rPr>
              <a:t>※</a:t>
            </a:r>
            <a:r>
              <a:rPr lang="ja-JP" altLang="en-US" sz="900" b="0" i="0" dirty="0">
                <a:solidFill>
                  <a:srgbClr val="000000"/>
                </a:solidFill>
                <a:effectLst/>
                <a:latin typeface="+mj-ea"/>
                <a:ea typeface="+mj-ea"/>
              </a:rPr>
              <a:t>掲載</a:t>
            </a:r>
            <a:r>
              <a:rPr lang="ja-JP" altLang="en-US" sz="900" dirty="0">
                <a:solidFill>
                  <a:srgbClr val="000000"/>
                </a:solidFill>
                <a:latin typeface="+mj-ea"/>
                <a:ea typeface="+mj-ea"/>
              </a:rPr>
              <a:t>サイト</a:t>
            </a:r>
            <a:r>
              <a:rPr lang="ja-JP" altLang="en-US" sz="900" b="0" i="0" dirty="0">
                <a:solidFill>
                  <a:srgbClr val="000000"/>
                </a:solidFill>
                <a:effectLst/>
                <a:latin typeface="+mj-ea"/>
                <a:ea typeface="+mj-ea"/>
              </a:rPr>
              <a:t>イメージ</a:t>
            </a:r>
            <a:endParaRPr lang="en-US" altLang="ja-JP" sz="900" b="0" i="0" dirty="0">
              <a:solidFill>
                <a:srgbClr val="000000"/>
              </a:solidFill>
              <a:effectLst/>
              <a:latin typeface="+mj-ea"/>
              <a:ea typeface="+mj-ea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22541" y="5182635"/>
            <a:ext cx="7055006" cy="32153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u="sng" dirty="0">
                <a:solidFill>
                  <a:schemeClr val="tx1"/>
                </a:solidFill>
              </a:rPr>
              <a:t>以下の要件にあう商品を募集いたします</a:t>
            </a:r>
            <a:endParaRPr lang="en-US" altLang="ja-JP" b="1" u="sng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46590" y="4340424"/>
            <a:ext cx="72440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666633"/>
                </a:solidFill>
              </a:rPr>
              <a:t>募集カテゴリー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5358008" y="10024610"/>
            <a:ext cx="16921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solidFill>
                  <a:srgbClr val="000000"/>
                </a:solidFill>
                <a:latin typeface="+mj-ea"/>
              </a:rPr>
              <a:t>▲リンベルセレクトショップ</a:t>
            </a:r>
            <a:endParaRPr lang="en-US" altLang="ja-JP" sz="900" dirty="0">
              <a:solidFill>
                <a:srgbClr val="000000"/>
              </a:solidFill>
              <a:latin typeface="+mj-ea"/>
            </a:endParaRPr>
          </a:p>
          <a:p>
            <a:pPr algn="ctr"/>
            <a:r>
              <a:rPr lang="ja-JP" altLang="en-US" sz="900" dirty="0">
                <a:solidFill>
                  <a:srgbClr val="000000"/>
                </a:solidFill>
                <a:latin typeface="+mj-ea"/>
              </a:rPr>
              <a:t>サイトはこちら</a:t>
            </a:r>
            <a:endParaRPr lang="en-US" altLang="ja-JP" sz="900" dirty="0">
              <a:solidFill>
                <a:srgbClr val="000000"/>
              </a:solidFill>
              <a:latin typeface="+mj-ea"/>
            </a:endParaRPr>
          </a:p>
        </p:txBody>
      </p:sp>
      <p:pic>
        <p:nvPicPr>
          <p:cNvPr id="10" name="図 9" descr="時計, 挿絵, 記号 が含まれている画像&#10;&#10;自動的に生成された説明">
            <a:extLst>
              <a:ext uri="{FF2B5EF4-FFF2-40B4-BE49-F238E27FC236}">
                <a16:creationId xmlns:a16="http://schemas.microsoft.com/office/drawing/2014/main" id="{8B733E0C-4963-EBC9-673E-05958DE19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9300" y="1131323"/>
            <a:ext cx="2695021" cy="499615"/>
          </a:xfrm>
          <a:prstGeom prst="rect">
            <a:avLst/>
          </a:prstGeom>
        </p:spPr>
      </p:pic>
      <p:pic>
        <p:nvPicPr>
          <p:cNvPr id="21" name="図 20" descr="テキスト, 手紙&#10;&#10;自動的に生成された説明">
            <a:extLst>
              <a:ext uri="{FF2B5EF4-FFF2-40B4-BE49-F238E27FC236}">
                <a16:creationId xmlns:a16="http://schemas.microsoft.com/office/drawing/2014/main" id="{1831E0BB-C9CF-DFEE-2E22-C95963F18B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5627" y="7223229"/>
            <a:ext cx="3206759" cy="1209813"/>
          </a:xfrm>
          <a:prstGeom prst="rect">
            <a:avLst/>
          </a:prstGeom>
        </p:spPr>
      </p:pic>
      <p:pic>
        <p:nvPicPr>
          <p:cNvPr id="24" name="図 23" descr="QR コード&#10;&#10;自動的に生成された説明">
            <a:extLst>
              <a:ext uri="{FF2B5EF4-FFF2-40B4-BE49-F238E27FC236}">
                <a16:creationId xmlns:a16="http://schemas.microsoft.com/office/drawing/2014/main" id="{E2E7E75C-1D43-F923-1F5F-BE7B81FD7C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8715" y="9017539"/>
            <a:ext cx="950702" cy="9507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09641" y="8939487"/>
            <a:ext cx="7340392" cy="10275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・商談会当日は、会社案内やサンプル、商品パンフレットをご持参ください。</a:t>
            </a: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・会場内外問わず、調理行為、危険物の持ち込みは出来ません。</a:t>
            </a: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・本商談会を契機に発生した取引等に関するトラブル・損害について、</a:t>
            </a: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　当商工会議所は一切責任を負いかねますので、ご了承のうえお申し込みください。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423280"/>
              </p:ext>
            </p:extLst>
          </p:nvPr>
        </p:nvGraphicFramePr>
        <p:xfrm>
          <a:off x="117239" y="759231"/>
          <a:ext cx="7347194" cy="34805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1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51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リンベルとの個別商談会</a:t>
                      </a:r>
                      <a:r>
                        <a:rPr kumimoji="1" lang="ja-JP" altLang="en-US" sz="2200" dirty="0"/>
                        <a:t>　</a:t>
                      </a:r>
                      <a:r>
                        <a:rPr kumimoji="1" lang="ja-JP" altLang="en-US" sz="2000" dirty="0"/>
                        <a:t>開催概要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8691" marR="98691" marT="49340" marB="4934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開催日程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２０２４</a:t>
                      </a:r>
                      <a:r>
                        <a:rPr kumimoji="1" lang="zh-TW" altLang="en-US" sz="1200" dirty="0"/>
                        <a:t>年</a:t>
                      </a:r>
                      <a:r>
                        <a:rPr kumimoji="1" lang="ja-JP" altLang="en-US" sz="1200" dirty="0"/>
                        <a:t>４</a:t>
                      </a:r>
                      <a:r>
                        <a:rPr kumimoji="1" lang="zh-TW" altLang="en-US" sz="1200" dirty="0"/>
                        <a:t>月</a:t>
                      </a:r>
                      <a:r>
                        <a:rPr kumimoji="1" lang="ja-JP" altLang="en-US" sz="1200" dirty="0"/>
                        <a:t>１６</a:t>
                      </a:r>
                      <a:r>
                        <a:rPr kumimoji="1" lang="zh-TW" altLang="en-US" sz="1200" dirty="0"/>
                        <a:t>日</a:t>
                      </a:r>
                      <a:r>
                        <a:rPr kumimoji="1" lang="ja-JP" altLang="en-US" sz="1200" dirty="0"/>
                        <a:t>（火）１０</a:t>
                      </a:r>
                      <a:r>
                        <a:rPr kumimoji="1" lang="zh-TW" altLang="en-US" sz="1200" dirty="0"/>
                        <a:t>時</a:t>
                      </a:r>
                      <a:r>
                        <a:rPr kumimoji="1" lang="ja-JP" altLang="en-US" sz="1200" dirty="0"/>
                        <a:t>００分</a:t>
                      </a:r>
                      <a:r>
                        <a:rPr kumimoji="1" lang="zh-TW" altLang="en-US" sz="1200" dirty="0"/>
                        <a:t>～</a:t>
                      </a:r>
                      <a:r>
                        <a:rPr kumimoji="1" lang="ja-JP" altLang="en-US" sz="1200" dirty="0"/>
                        <a:t>１７</a:t>
                      </a:r>
                      <a:r>
                        <a:rPr kumimoji="1" lang="zh-TW" altLang="en-US" sz="1200" dirty="0"/>
                        <a:t>時</a:t>
                      </a:r>
                      <a:r>
                        <a:rPr kumimoji="1" lang="ja-JP" altLang="en-US" sz="1200" dirty="0"/>
                        <a:t>００分</a:t>
                      </a:r>
                      <a:endParaRPr kumimoji="1" lang="en-US" altLang="zh-TW" sz="1200" dirty="0"/>
                    </a:p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集合時間は各社により異なります。詳細のご案内は商談会２週間前迄にメールでご連絡します。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会　　場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東京商工会議所会議室（千代田区丸の内３－２－２　丸の内二重橋ビル５階）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商談時間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２５分　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777886393"/>
                  </a:ext>
                </a:extLst>
              </a:tr>
              <a:tr h="8350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参 加 費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sng" dirty="0"/>
                        <a:t>無料</a:t>
                      </a:r>
                      <a:r>
                        <a:rPr kumimoji="1" lang="ja-JP" altLang="en-US" sz="1100" u="none" dirty="0"/>
                        <a:t>　（</a:t>
                      </a:r>
                      <a:r>
                        <a:rPr kumimoji="1" lang="en-US" altLang="ja-JP" sz="1100" u="none" dirty="0"/>
                        <a:t>※</a:t>
                      </a:r>
                      <a:r>
                        <a:rPr kumimoji="1" lang="ja-JP" altLang="en-US" sz="1100" u="none" dirty="0"/>
                        <a:t>商工会議所　</a:t>
                      </a:r>
                      <a:r>
                        <a:rPr kumimoji="1" lang="ja-JP" altLang="en-US" sz="1100" b="1" u="none" dirty="0">
                          <a:solidFill>
                            <a:srgbClr val="FF0000"/>
                          </a:solidFill>
                        </a:rPr>
                        <a:t>会員限定</a:t>
                      </a:r>
                      <a:r>
                        <a:rPr kumimoji="1" lang="ja-JP" altLang="en-US" sz="1100" u="none" dirty="0"/>
                        <a:t>）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dirty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kumimoji="1" lang="ja-JP" altLang="en-US" sz="1050" u="none" dirty="0">
                          <a:solidFill>
                            <a:srgbClr val="FF0000"/>
                          </a:solidFill>
                        </a:rPr>
                        <a:t>エントリーシートによる１次選考の通過者のみ、当日商談可能となります。</a:t>
                      </a:r>
                      <a:endParaRPr kumimoji="1" lang="ja-JP" altLang="en-US" sz="1100" b="0" dirty="0">
                        <a:solidFill>
                          <a:srgbClr val="FF0000"/>
                        </a:solidFill>
                        <a:latin typeface="HGｺﾞｼｯｸE" panose="020B0909000000000000" pitchFamily="49" charset="-128"/>
                        <a:ea typeface="HGｺﾞｼｯｸE" panose="020B0909000000000000" pitchFamily="49" charset="-128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定　　員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２０社ほど　　</a:t>
                      </a:r>
                      <a:r>
                        <a:rPr kumimoji="1" lang="en-US" altLang="ja-JP" sz="1100" u="none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u="none" dirty="0">
                          <a:latin typeface="+mn-ea"/>
                          <a:ea typeface="+mn-ea"/>
                        </a:rPr>
                        <a:t>バイヤーによる事前選考がございます。</a:t>
                      </a:r>
                      <a:endParaRPr kumimoji="1" lang="ja-JP" altLang="en-US" sz="1100" b="0" u="none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127741004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募集対象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表面の募集カテゴリーに該当する商品を持つ事業者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大変恐縮ですが、</a:t>
                      </a:r>
                      <a:r>
                        <a:rPr kumimoji="1" lang="ja-JP" altLang="en-US" sz="1100" dirty="0"/>
                        <a:t>１社につきエントリーシート（ＦＣＰシート）１枚に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限らせていただきます。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募集締切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２０２４年３月４日（月）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　</a:t>
                      </a:r>
                      <a:r>
                        <a:rPr kumimoji="1" lang="en-US" altLang="ja-JP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※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エントリーシート請求〆切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499729" y="4306389"/>
            <a:ext cx="5950304" cy="8111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-20784" y="4123053"/>
            <a:ext cx="7456417" cy="811170"/>
            <a:chOff x="70326" y="4026513"/>
            <a:chExt cx="7114425" cy="811170"/>
          </a:xfrm>
        </p:grpSpPr>
        <p:sp>
          <p:nvSpPr>
            <p:cNvPr id="11" name="正方形/長方形 10"/>
            <p:cNvSpPr/>
            <p:nvPr/>
          </p:nvSpPr>
          <p:spPr>
            <a:xfrm>
              <a:off x="70326" y="4247341"/>
              <a:ext cx="1282075" cy="4158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234447" y="4026513"/>
              <a:ext cx="5950304" cy="8111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dirty="0">
                  <a:solidFill>
                    <a:schemeClr val="tx1"/>
                  </a:solidFill>
                  <a:latin typeface="メイリオ" panose="020B0604030504040204" pitchFamily="50" charset="-128"/>
                </a:rPr>
                <a:t>お申し込みの際にご提供いただいたお客様の情報は、当会議所のほか、東京商工会議所、リンベル株式会社と共有のうえ当該イベントの申込受付の管理、運営上の管理に利用するほか、東京商工会議所が主催する各種事業のご案内（ＤＭ及びＦＡＸ）のために利用させていただきます。今後、ご案内が不要の場合にはお知らせください。</a:t>
              </a:r>
            </a:p>
          </p:txBody>
        </p:sp>
      </p:grp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430088"/>
              </p:ext>
            </p:extLst>
          </p:nvPr>
        </p:nvGraphicFramePr>
        <p:xfrm>
          <a:off x="109644" y="4759747"/>
          <a:ext cx="7383908" cy="4082696"/>
        </p:xfrm>
        <a:graphic>
          <a:graphicData uri="http://schemas.openxmlformats.org/drawingml/2006/table">
            <a:tbl>
              <a:tblPr/>
              <a:tblGrid>
                <a:gridCol w="2014615">
                  <a:extLst>
                    <a:ext uri="{9D8B030D-6E8A-4147-A177-3AD203B41FA5}">
                      <a16:colId xmlns:a16="http://schemas.microsoft.com/office/drawing/2014/main" val="3021812231"/>
                    </a:ext>
                  </a:extLst>
                </a:gridCol>
                <a:gridCol w="1696717">
                  <a:extLst>
                    <a:ext uri="{9D8B030D-6E8A-4147-A177-3AD203B41FA5}">
                      <a16:colId xmlns:a16="http://schemas.microsoft.com/office/drawing/2014/main" val="992340750"/>
                    </a:ext>
                  </a:extLst>
                </a:gridCol>
                <a:gridCol w="1291668">
                  <a:extLst>
                    <a:ext uri="{9D8B030D-6E8A-4147-A177-3AD203B41FA5}">
                      <a16:colId xmlns:a16="http://schemas.microsoft.com/office/drawing/2014/main" val="2677751635"/>
                    </a:ext>
                  </a:extLst>
                </a:gridCol>
                <a:gridCol w="356978">
                  <a:extLst>
                    <a:ext uri="{9D8B030D-6E8A-4147-A177-3AD203B41FA5}">
                      <a16:colId xmlns:a16="http://schemas.microsoft.com/office/drawing/2014/main" val="1884845291"/>
                    </a:ext>
                  </a:extLst>
                </a:gridCol>
                <a:gridCol w="2023930">
                  <a:extLst>
                    <a:ext uri="{9D8B030D-6E8A-4147-A177-3AD203B41FA5}">
                      <a16:colId xmlns:a16="http://schemas.microsoft.com/office/drawing/2014/main" val="3428118197"/>
                    </a:ext>
                  </a:extLst>
                </a:gridCol>
              </a:tblGrid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事業所名（支店・屋号）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所属商工会議所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135715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0973959"/>
                  </a:ext>
                </a:extLst>
              </a:tr>
              <a:tr h="242012">
                <a:tc gridSpan="4">
                  <a:txBody>
                    <a:bodyPr/>
                    <a:lstStyle/>
                    <a:p>
                      <a:pPr algn="r" fontAlgn="b"/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1425575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会員番号：　　　　　　　）</a:t>
                      </a:r>
                    </a:p>
                  </a:txBody>
                  <a:tcPr marL="8536" marR="8536" marT="85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12869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業種・事業内容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41808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万円</a:t>
                      </a:r>
                    </a:p>
                  </a:txBody>
                  <a:tcPr marL="8536" marR="8536" marT="8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117256"/>
                  </a:ext>
                </a:extLst>
              </a:tr>
              <a:tr h="18187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申込担当者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30838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電話番号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883907"/>
                  </a:ext>
                </a:extLst>
              </a:tr>
              <a:tr h="2420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374556"/>
                  </a:ext>
                </a:extLst>
              </a:tr>
              <a:tr h="22552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026489"/>
                  </a:ext>
                </a:extLst>
              </a:tr>
              <a:tr h="356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（〒　　　－　　　　）</a:t>
                      </a:r>
                    </a:p>
                  </a:txBody>
                  <a:tcPr marL="8536" marR="8536" marT="85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0231069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商談会参加者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86104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9527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823067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36830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095585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70333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578819"/>
                  </a:ext>
                </a:extLst>
              </a:tr>
              <a:tr h="18187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商談会当日連絡先</a:t>
                      </a: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当日参加者の携帯電話等）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132"/>
                  </a:ext>
                </a:extLst>
              </a:tr>
              <a:tr h="29003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925124"/>
                  </a:ext>
                </a:extLst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193441" y="10023129"/>
            <a:ext cx="7670521" cy="582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＜申込先＞岡崎商工会議所　会員事業部（担当：滝川）  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TEL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： 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0564-53-6164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1050" dirty="0" err="1">
                <a:solidFill>
                  <a:schemeClr val="tx1"/>
                </a:solidFill>
                <a:latin typeface="+mn-ea"/>
              </a:rPr>
              <a:t>E-mail:</a:t>
            </a:r>
            <a:r>
              <a:rPr lang="en-US" altLang="ja-JP" sz="1050" dirty="0" err="1">
                <a:solidFill>
                  <a:schemeClr val="tx1"/>
                </a:solidFill>
                <a:latin typeface="+mn-ea"/>
                <a:hlinkClick r:id="rId2"/>
              </a:rPr>
              <a:t>takikawa@okazakicci.or.jp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＜主催＞東京商工会議所 ビジネス交流センター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TEL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03-3283-7804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E-mail: </a:t>
            </a:r>
            <a:r>
              <a:rPr lang="en-US" altLang="ja-JP" sz="900" dirty="0">
                <a:solidFill>
                  <a:schemeClr val="tx1"/>
                </a:solidFill>
                <a:latin typeface="+mn-ea"/>
                <a:hlinkClick r:id="rId3"/>
              </a:rPr>
              <a:t>bizkoryu@tokyo-cci.or.jp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＜協力＞日本商工会議所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2825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2308</TotalTime>
  <Words>796</Words>
  <Application>Microsoft Office PowerPoint</Application>
  <PresentationFormat>ユーザー設定</PresentationFormat>
  <Paragraphs>106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HGｺﾞｼｯｸE</vt:lpstr>
      <vt:lpstr>メイリオ</vt:lpstr>
      <vt:lpstr>游ゴシック</vt:lpstr>
      <vt:lpstr>Arial</vt:lpstr>
      <vt:lpstr>Calibri</vt:lpstr>
      <vt:lpstr>Office テーマ</vt:lpstr>
      <vt:lpstr>デザインの設定</vt:lpstr>
      <vt:lpstr>1_デザインの設定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個別商談会</dc:title>
  <dc:creator>廣嶋 祐子</dc:creator>
  <cp:lastModifiedBy>英二 滝川</cp:lastModifiedBy>
  <cp:revision>334</cp:revision>
  <cp:lastPrinted>2023-07-24T03:53:34Z</cp:lastPrinted>
  <dcterms:created xsi:type="dcterms:W3CDTF">2019-10-15T07:51:00Z</dcterms:created>
  <dcterms:modified xsi:type="dcterms:W3CDTF">2024-02-09T00:51:15Z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0x01010004513DA450D7334EA7CC9E698A1C49B1</vt:lpwstr>
  </property>
  <property fmtid="{D5CDD505-2E9C-101B-9397-08002B2CF9AE}" pid="3" name="KSOProductBuildVer">
    <vt:lpwstr>1041-11.8.2.8500</vt:lpwstr>
  </property>
</Properties>
</file>