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38EF-92A4-4186-870D-1EA1AE071A11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D06D-C343-4765-95C3-DF8874E90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74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38EF-92A4-4186-870D-1EA1AE071A11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D06D-C343-4765-95C3-DF8874E90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46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38EF-92A4-4186-870D-1EA1AE071A11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D06D-C343-4765-95C3-DF8874E90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6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38EF-92A4-4186-870D-1EA1AE071A11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D06D-C343-4765-95C3-DF8874E90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73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38EF-92A4-4186-870D-1EA1AE071A11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D06D-C343-4765-95C3-DF8874E90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88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38EF-92A4-4186-870D-1EA1AE071A11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D06D-C343-4765-95C3-DF8874E90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79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38EF-92A4-4186-870D-1EA1AE071A11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D06D-C343-4765-95C3-DF8874E90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61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38EF-92A4-4186-870D-1EA1AE071A11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D06D-C343-4765-95C3-DF8874E90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52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38EF-92A4-4186-870D-1EA1AE071A11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D06D-C343-4765-95C3-DF8874E90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734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38EF-92A4-4186-870D-1EA1AE071A11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D06D-C343-4765-95C3-DF8874E90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20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38EF-92A4-4186-870D-1EA1AE071A11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D06D-C343-4765-95C3-DF8874E90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48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538EF-92A4-4186-870D-1EA1AE071A11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9D06D-C343-4765-95C3-DF8874E90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11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486288"/>
              </p:ext>
            </p:extLst>
          </p:nvPr>
        </p:nvGraphicFramePr>
        <p:xfrm>
          <a:off x="253275" y="774281"/>
          <a:ext cx="4397102" cy="5566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7331">
                  <a:extLst>
                    <a:ext uri="{9D8B030D-6E8A-4147-A177-3AD203B41FA5}">
                      <a16:colId xmlns:a16="http://schemas.microsoft.com/office/drawing/2014/main" val="923605975"/>
                    </a:ext>
                  </a:extLst>
                </a:gridCol>
                <a:gridCol w="3069771">
                  <a:extLst>
                    <a:ext uri="{9D8B030D-6E8A-4147-A177-3AD203B41FA5}">
                      <a16:colId xmlns:a16="http://schemas.microsoft.com/office/drawing/2014/main" val="2685312715"/>
                    </a:ext>
                  </a:extLst>
                </a:gridCol>
              </a:tblGrid>
              <a:tr h="413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団体（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名以上）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受入れ可否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可能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4154120163"/>
                  </a:ext>
                </a:extLst>
              </a:tr>
              <a:tr h="106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企画・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商品内容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36259979"/>
                  </a:ext>
                </a:extLst>
              </a:tr>
              <a:tr h="2431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所要時間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４５分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477935996"/>
                  </a:ext>
                </a:extLst>
              </a:tr>
              <a:tr h="40822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最少催行人数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最大受入れ可能人数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最少○名～最大○名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＊２０名を超える場合は、班分けをして実施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795473330"/>
                  </a:ext>
                </a:extLst>
              </a:tr>
              <a:tr h="40822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開催日時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定休日以外は毎日可能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開始時間は応相談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486222521"/>
                  </a:ext>
                </a:extLst>
              </a:tr>
              <a:tr h="2847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価格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１ガイドにつき４，０００円（展望階への入館料は別途要）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568415887"/>
                  </a:ext>
                </a:extLst>
              </a:tr>
              <a:tr h="2847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販売手数料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なし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973632126"/>
                  </a:ext>
                </a:extLst>
              </a:tr>
              <a:tr h="2431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予約締切日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１４日前まで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80111070"/>
                  </a:ext>
                </a:extLst>
              </a:tr>
              <a:tr h="2431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キャンセル規程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○日前から５０％、前日から１００％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622518303"/>
                  </a:ext>
                </a:extLst>
              </a:tr>
              <a:tr h="2431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添乗員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無料（展望階への入館も無料）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95435555"/>
                  </a:ext>
                </a:extLst>
              </a:tr>
              <a:tr h="2431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大型バス駐車場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あり（要予約）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360534192"/>
                  </a:ext>
                </a:extLst>
              </a:tr>
              <a:tr h="90356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注意事項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ガイドの内容は歴史・周辺ガイドなどご希望に合わせてアレンジできます。展望料金（大人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円、</a:t>
                      </a:r>
                      <a:r>
                        <a:rPr lang="ja-JP" altLang="en-US" sz="10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小人</a:t>
                      </a:r>
                      <a:r>
                        <a:rPr lang="en-US" altLang="ja-JP" sz="10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200</a:t>
                      </a:r>
                      <a:r>
                        <a:rPr lang="ja-JP" altLang="en-US" sz="10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円、幼児</a:t>
                      </a:r>
                      <a:r>
                        <a:rPr lang="en-US" altLang="ja-JP" sz="10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100</a:t>
                      </a:r>
                      <a:r>
                        <a:rPr lang="ja-JP" altLang="en-US" sz="10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円、シルバー</a:t>
                      </a:r>
                      <a:r>
                        <a:rPr lang="en-US" altLang="ja-JP" sz="10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250</a:t>
                      </a:r>
                      <a:r>
                        <a:rPr lang="ja-JP" altLang="en-US" sz="10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円）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は別途必要となります。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２０名以上は２割引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609418823"/>
                  </a:ext>
                </a:extLst>
              </a:tr>
              <a:tr h="57882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問い合わせ先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○○○○パーク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愛知県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○○</a:t>
                      </a:r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○○町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0-0-0</a:t>
                      </a:r>
                    </a:p>
                    <a:p>
                      <a:pPr algn="just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0000-00-0000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0000-00-0000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03150101"/>
                  </a:ext>
                </a:extLst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9006000" y="366975"/>
            <a:ext cx="900000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900" b="1" dirty="0">
                <a:solidFill>
                  <a:schemeClr val="bg1"/>
                </a:solidFill>
              </a:rPr>
              <a:t>○○</a:t>
            </a:r>
            <a:endParaRPr kumimoji="1" lang="en-US" altLang="ja-JP" sz="9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900" b="1" dirty="0">
                <a:solidFill>
                  <a:schemeClr val="bg1"/>
                </a:solidFill>
              </a:rPr>
              <a:t>（○○市）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0" y="366975"/>
            <a:ext cx="900000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0-00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905258" y="404950"/>
            <a:ext cx="3924152" cy="36933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kumimoji="1" lang="en-US" altLang="ja-JP" b="1" dirty="0"/>
              <a:t>【</a:t>
            </a:r>
            <a:r>
              <a:rPr kumimoji="1" lang="ja-JP" altLang="en-US" b="1" dirty="0">
                <a:sym typeface="Wingdings" panose="05000000000000000000" pitchFamily="2" charset="2"/>
              </a:rPr>
              <a:t>施設・事業者名称</a:t>
            </a:r>
            <a:r>
              <a:rPr kumimoji="1" lang="en-US" altLang="ja-JP" b="1" dirty="0"/>
              <a:t>】</a:t>
            </a:r>
            <a:r>
              <a:rPr kumimoji="1" lang="ja-JP" altLang="en-US" b="1" dirty="0"/>
              <a:t>プログラム名称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52002"/>
            <a:ext cx="2646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ja-JP" altLang="en-US" sz="1200" b="1" dirty="0">
                <a:solidFill>
                  <a:srgbClr val="FF0000"/>
                </a:solidFill>
                <a:latin typeface="+mn-ea"/>
              </a:rPr>
              <a:t>特別プログラム等のフォーマット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4872446" y="2976006"/>
            <a:ext cx="4794068" cy="10860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フリースペース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（画像などを使い魅力的に作成してください）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53275" y="6378614"/>
            <a:ext cx="9413239" cy="310944"/>
          </a:xfrm>
          <a:prstGeom prst="rect">
            <a:avLst/>
          </a:prstGeom>
          <a:solidFill>
            <a:srgbClr val="FF0000">
              <a:alpha val="40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rgbClr val="FF0000"/>
                </a:solidFill>
              </a:rPr>
              <a:t>綴じ代となるので、下の方は空けておいてください。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653534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748219"/>
              </p:ext>
            </p:extLst>
          </p:nvPr>
        </p:nvGraphicFramePr>
        <p:xfrm>
          <a:off x="253275" y="774281"/>
          <a:ext cx="4397102" cy="5577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7331">
                  <a:extLst>
                    <a:ext uri="{9D8B030D-6E8A-4147-A177-3AD203B41FA5}">
                      <a16:colId xmlns:a16="http://schemas.microsoft.com/office/drawing/2014/main" val="923605975"/>
                    </a:ext>
                  </a:extLst>
                </a:gridCol>
                <a:gridCol w="3069771">
                  <a:extLst>
                    <a:ext uri="{9D8B030D-6E8A-4147-A177-3AD203B41FA5}">
                      <a16:colId xmlns:a16="http://schemas.microsoft.com/office/drawing/2014/main" val="2685312715"/>
                    </a:ext>
                  </a:extLst>
                </a:gridCol>
              </a:tblGrid>
              <a:tr h="104421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内　容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○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36259979"/>
                  </a:ext>
                </a:extLst>
              </a:tr>
              <a:tr h="3455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団体受入れ可能人数</a:t>
                      </a:r>
                    </a:p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（客席構成）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５０名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座敷３０席、テーブル１２席、カウンター８席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477935996"/>
                  </a:ext>
                </a:extLst>
              </a:tr>
              <a:tr h="39888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営業時間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ランチ／１１：００～１４：００（１３：３０ラストオーダー）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夕食／１７：３０～２１：００（２０：３０ラストオーダー）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795473330"/>
                  </a:ext>
                </a:extLst>
              </a:tr>
              <a:tr h="39888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定休日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月曜・第３日曜・１２／３１～１／３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486222521"/>
                  </a:ext>
                </a:extLst>
              </a:tr>
              <a:tr h="62511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団体向けメニュー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・純系名古屋コーチンカツ定食（２，３００円）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・純系名古屋コーチン唐揚げ定食（２，３００円）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・鶏亀鍋（１人前３，０００円、２人前から）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純系名古屋コーチンと国産</a:t>
                      </a:r>
                      <a:r>
                        <a:rPr lang="ja-JP" alt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すっ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ぽんの寄せ鍋です。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568415887"/>
                  </a:ext>
                </a:extLst>
              </a:tr>
              <a:tr h="27818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販売手数料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１０％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973632126"/>
                  </a:ext>
                </a:extLst>
              </a:tr>
              <a:tr h="2375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予約締切日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５日前まで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80111070"/>
                  </a:ext>
                </a:extLst>
              </a:tr>
              <a:tr h="2375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キャンセル規程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３日前から５０％、当日１００％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622518303"/>
                  </a:ext>
                </a:extLst>
              </a:tr>
              <a:tr h="2375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添乗員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別メニュー（１，０８０円）あり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95435555"/>
                  </a:ext>
                </a:extLst>
              </a:tr>
              <a:tr h="2375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大型バス駐車場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あり（要予約）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360534192"/>
                  </a:ext>
                </a:extLst>
              </a:tr>
              <a:tr h="88288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注意事項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609418823"/>
                  </a:ext>
                </a:extLst>
              </a:tr>
              <a:tr h="5655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問い合わせ先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和食○○○亭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愛知県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○○</a:t>
                      </a:r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○○町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0-0-0</a:t>
                      </a:r>
                    </a:p>
                    <a:p>
                      <a:pPr algn="just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0000-00-0000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0000-00-0000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03150101"/>
                  </a:ext>
                </a:extLst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9006000" y="366975"/>
            <a:ext cx="900000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900" b="1" dirty="0">
                <a:solidFill>
                  <a:schemeClr val="bg1"/>
                </a:solidFill>
              </a:rPr>
              <a:t>○○</a:t>
            </a:r>
            <a:endParaRPr kumimoji="1" lang="en-US" altLang="ja-JP" sz="9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900" b="1" dirty="0">
                <a:solidFill>
                  <a:schemeClr val="bg1"/>
                </a:solidFill>
              </a:rPr>
              <a:t>（○○市）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0" y="366975"/>
            <a:ext cx="900000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0-00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789839" y="404950"/>
            <a:ext cx="4154984" cy="36933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kumimoji="1" lang="en-US" altLang="ja-JP" b="1" dirty="0"/>
              <a:t>【</a:t>
            </a:r>
            <a:r>
              <a:rPr kumimoji="1" lang="ja-JP" altLang="en-US" b="1" dirty="0">
                <a:sym typeface="Wingdings" panose="05000000000000000000" pitchFamily="2" charset="2"/>
              </a:rPr>
              <a:t>施設・事業者名称</a:t>
            </a:r>
            <a:r>
              <a:rPr kumimoji="1" lang="en-US" altLang="ja-JP" b="1" dirty="0"/>
              <a:t>】</a:t>
            </a:r>
            <a:r>
              <a:rPr kumimoji="1" lang="ja-JP" altLang="en-US" b="1" dirty="0"/>
              <a:t>食事内容食事内容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0" y="52002"/>
            <a:ext cx="2031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ja-JP" altLang="en-US" sz="1200" b="1" dirty="0">
                <a:solidFill>
                  <a:srgbClr val="FF0000"/>
                </a:solidFill>
                <a:latin typeface="+mn-ea"/>
              </a:rPr>
              <a:t>食事場所のフォーマット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872446" y="2976006"/>
            <a:ext cx="4794068" cy="10860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フリースペース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（画像などを使い魅力的に作成してください）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53275" y="6378614"/>
            <a:ext cx="9413239" cy="310944"/>
          </a:xfrm>
          <a:prstGeom prst="rect">
            <a:avLst/>
          </a:prstGeom>
          <a:solidFill>
            <a:srgbClr val="FF0000">
              <a:alpha val="40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rgbClr val="FF0000"/>
                </a:solidFill>
              </a:rPr>
              <a:t>綴じ代となるので、下の方は空けておいてください。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271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</TotalTime>
  <Words>619</Words>
  <Application>Microsoft Office PowerPoint</Application>
  <PresentationFormat>A4 210 x 297 mm</PresentationFormat>
  <Paragraphs>80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oa</dc:creator>
  <cp:lastModifiedBy>渡邉 亨介</cp:lastModifiedBy>
  <cp:revision>53</cp:revision>
  <dcterms:created xsi:type="dcterms:W3CDTF">2020-01-23T01:38:20Z</dcterms:created>
  <dcterms:modified xsi:type="dcterms:W3CDTF">2022-02-08T04:47:09Z</dcterms:modified>
</cp:coreProperties>
</file>